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71" r:id="rId13"/>
    <p:sldId id="272" r:id="rId14"/>
    <p:sldId id="273" r:id="rId15"/>
    <p:sldId id="274" r:id="rId16"/>
    <p:sldId id="275"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5AB394F-1C42-4325-993F-28CF4297BA6F}" type="datetimeFigureOut">
              <a:rPr lang="cs-CZ" smtClean="0"/>
              <a:t>1. 3. 2016</a:t>
            </a:fld>
            <a:endParaRPr lang="cs-CZ"/>
          </a:p>
        </p:txBody>
      </p:sp>
      <p:sp>
        <p:nvSpPr>
          <p:cNvPr id="17" name="Footer Placeholder 16"/>
          <p:cNvSpPr>
            <a:spLocks noGrp="1"/>
          </p:cNvSpPr>
          <p:nvPr>
            <p:ph type="ftr" sz="quarter" idx="11"/>
          </p:nvPr>
        </p:nvSpPr>
        <p:spPr/>
        <p:txBody>
          <a:bodyPr/>
          <a:lstStyle/>
          <a:p>
            <a:endParaRPr lang="cs-CZ"/>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662DE9-8FF7-41FB-95CA-8085F911354A}" type="slidenum">
              <a:rPr lang="cs-CZ" smtClean="0"/>
              <a:t>‹#›</a:t>
            </a:fld>
            <a:endParaRPr lang="cs-CZ"/>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B394F-1C42-4325-993F-28CF4297BA6F}" type="datetimeFigureOut">
              <a:rPr lang="cs-CZ" smtClean="0"/>
              <a:t>1. 3. 2016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662DE9-8FF7-41FB-95CA-8085F911354A}"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E662DE9-8FF7-41FB-95CA-8085F911354A}" type="slidenum">
              <a:rPr lang="cs-CZ" smtClean="0"/>
              <a:t>‹#›</a:t>
            </a:fld>
            <a:endParaRPr lang="cs-CZ"/>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AB394F-1C42-4325-993F-28CF4297BA6F}" type="datetimeFigureOut">
              <a:rPr lang="cs-CZ" smtClean="0"/>
              <a:t>1. 3. 2016</a:t>
            </a:fld>
            <a:endParaRPr lang="cs-CZ"/>
          </a:p>
        </p:txBody>
      </p:sp>
      <p:sp>
        <p:nvSpPr>
          <p:cNvPr id="5" name="Footer Placeholder 4"/>
          <p:cNvSpPr>
            <a:spLocks noGrp="1"/>
          </p:cNvSpPr>
          <p:nvPr>
            <p:ph type="ftr" sz="quarter" idx="11"/>
          </p:nvPr>
        </p:nvSpPr>
        <p:spPr/>
        <p:txBody>
          <a:bodyPr/>
          <a:lstStyle/>
          <a:p>
            <a:endParaRPr lang="cs-CZ"/>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AB394F-1C42-4325-993F-28CF4297BA6F}" type="datetimeFigureOut">
              <a:rPr lang="cs-CZ" smtClean="0"/>
              <a:t>1. 3. 2016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4361688" y="1026372"/>
            <a:ext cx="457200" cy="441325"/>
          </a:xfrm>
        </p:spPr>
        <p:txBody>
          <a:bodyPr/>
          <a:lstStyle/>
          <a:p>
            <a:fld id="{7E662DE9-8FF7-41FB-95CA-8085F911354A}" type="slidenum">
              <a:rPr lang="cs-CZ" smtClean="0"/>
              <a:t>‹#›</a:t>
            </a:fld>
            <a:endParaRPr lang="cs-CZ"/>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cs-CZ"/>
          </a:p>
        </p:txBody>
      </p:sp>
      <p:sp>
        <p:nvSpPr>
          <p:cNvPr id="4" name="Date Placeholder 3"/>
          <p:cNvSpPr>
            <a:spLocks noGrp="1"/>
          </p:cNvSpPr>
          <p:nvPr>
            <p:ph type="dt" sz="half" idx="10"/>
          </p:nvPr>
        </p:nvSpPr>
        <p:spPr/>
        <p:txBody>
          <a:bodyPr/>
          <a:lstStyle/>
          <a:p>
            <a:fld id="{35AB394F-1C42-4325-993F-28CF4297BA6F}" type="datetimeFigureOut">
              <a:rPr lang="cs-CZ" smtClean="0"/>
              <a:t>1. 3. 2016</a:t>
            </a:fld>
            <a:endParaRPr lang="cs-CZ"/>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662DE9-8FF7-41FB-95CA-8085F911354A}" type="slidenum">
              <a:rPr lang="cs-CZ" smtClean="0"/>
              <a:t>‹#›</a:t>
            </a:fld>
            <a:endParaRPr lang="cs-CZ"/>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5AB394F-1C42-4325-993F-28CF4297BA6F}" type="datetimeFigureOut">
              <a:rPr lang="cs-CZ" smtClean="0"/>
              <a:t>1. 3. 2016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662DE9-8FF7-41FB-95CA-8085F911354A}" type="slidenum">
              <a:rPr lang="cs-CZ" smtClean="0"/>
              <a:t>‹#›</a:t>
            </a:fld>
            <a:endParaRPr lang="cs-CZ"/>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5AB394F-1C42-4325-993F-28CF4297BA6F}" type="datetimeFigureOut">
              <a:rPr lang="cs-CZ" smtClean="0"/>
              <a:t>1. 3. 2016</a:t>
            </a:fld>
            <a:endParaRPr lang="cs-CZ"/>
          </a:p>
        </p:txBody>
      </p:sp>
      <p:sp>
        <p:nvSpPr>
          <p:cNvPr id="8" name="Footer Placeholder 7"/>
          <p:cNvSpPr>
            <a:spLocks noGrp="1"/>
          </p:cNvSpPr>
          <p:nvPr>
            <p:ph type="ftr" sz="quarter" idx="11"/>
          </p:nvPr>
        </p:nvSpPr>
        <p:spPr>
          <a:xfrm>
            <a:off x="304800" y="6409944"/>
            <a:ext cx="3581400" cy="365760"/>
          </a:xfrm>
        </p:spPr>
        <p:txBody>
          <a:bodyPr/>
          <a:lstStyle/>
          <a:p>
            <a:endParaRPr lang="cs-CZ"/>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E662DE9-8FF7-41FB-95CA-8085F911354A}" type="slidenum">
              <a:rPr lang="cs-CZ" smtClean="0"/>
              <a:t>‹#›</a:t>
            </a:fld>
            <a:endParaRPr lang="cs-CZ"/>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AB394F-1C42-4325-993F-28CF4297BA6F}" type="datetimeFigureOut">
              <a:rPr lang="cs-CZ" smtClean="0"/>
              <a:t>1. 3. 2016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a:xfrm>
            <a:off x="4343400" y="1036020"/>
            <a:ext cx="457200" cy="441325"/>
          </a:xfrm>
        </p:spPr>
        <p:txBody>
          <a:bodyPr/>
          <a:lstStyle/>
          <a:p>
            <a:fld id="{7E662DE9-8FF7-41FB-95CA-8085F911354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5AB394F-1C42-4325-993F-28CF4297BA6F}" type="datetimeFigureOut">
              <a:rPr lang="cs-CZ" smtClean="0"/>
              <a:t>1. 3. 2016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E662DE9-8FF7-41FB-95CA-8085F911354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E662DE9-8FF7-41FB-95CA-8085F911354A}" type="slidenum">
              <a:rPr lang="cs-CZ" smtClean="0"/>
              <a:t>‹#›</a:t>
            </a:fld>
            <a:endParaRPr lang="cs-CZ"/>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5AB394F-1C42-4325-993F-28CF4297BA6F}" type="datetimeFigureOut">
              <a:rPr lang="cs-CZ" smtClean="0"/>
              <a:t>1. 3. 2016</a:t>
            </a:fld>
            <a:endParaRPr lang="cs-CZ"/>
          </a:p>
        </p:txBody>
      </p:sp>
      <p:sp>
        <p:nvSpPr>
          <p:cNvPr id="6" name="Footer Placeholder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E662DE9-8FF7-41FB-95CA-8085F911354A}" type="slidenum">
              <a:rPr lang="cs-CZ" smtClean="0"/>
              <a:t>‹#›</a:t>
            </a:fld>
            <a:endParaRPr lang="cs-CZ"/>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5AB394F-1C42-4325-993F-28CF4297BA6F}" type="datetimeFigureOut">
              <a:rPr lang="cs-CZ" smtClean="0"/>
              <a:t>1. 3. 2016</a:t>
            </a:fld>
            <a:endParaRPr lang="cs-CZ"/>
          </a:p>
        </p:txBody>
      </p:sp>
      <p:sp>
        <p:nvSpPr>
          <p:cNvPr id="6" name="Footer Placeholder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5AB394F-1C42-4325-993F-28CF4297BA6F}" type="datetimeFigureOut">
              <a:rPr lang="cs-CZ" smtClean="0"/>
              <a:t>1. 3. 2016</a:t>
            </a:fld>
            <a:endParaRPr lang="cs-CZ"/>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E662DE9-8FF7-41FB-95CA-8085F911354A}" type="slidenum">
              <a:rPr lang="cs-CZ" smtClean="0"/>
              <a:t>‹#›</a:t>
            </a:fld>
            <a:endParaRPr lang="cs-CZ"/>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SM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Emil </a:t>
            </a:r>
            <a:r>
              <a:rPr lang="en-US" dirty="0" err="1" smtClean="0"/>
              <a:t>Velinov</a:t>
            </a:r>
            <a:endParaRPr lang="en-US" dirty="0" smtClean="0"/>
          </a:p>
          <a:p>
            <a:r>
              <a:rPr lang="en-US" dirty="0" smtClean="0"/>
              <a:t>ITC-PRAGUE</a:t>
            </a:r>
          </a:p>
          <a:p>
            <a:r>
              <a:rPr lang="en-US" dirty="0" smtClean="0"/>
              <a:t>2016</a:t>
            </a:r>
            <a:endParaRPr lang="cs-CZ" dirty="0"/>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145532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89920"/>
          </a:xfrm>
        </p:spPr>
        <p:txBody>
          <a:bodyPr>
            <a:normAutofit fontScale="85000" lnSpcReduction="20000"/>
          </a:bodyPr>
          <a:lstStyle/>
          <a:p>
            <a:pPr algn="just"/>
            <a:r>
              <a:rPr lang="cs-CZ" dirty="0" smtClean="0"/>
              <a:t>Non-plagiarised</a:t>
            </a:r>
            <a:endParaRPr lang="en-US" dirty="0" smtClean="0"/>
          </a:p>
          <a:p>
            <a:pPr algn="just"/>
            <a:endParaRPr lang="en-US" dirty="0" smtClean="0"/>
          </a:p>
          <a:p>
            <a:pPr algn="just"/>
            <a:r>
              <a:rPr lang="en-US" dirty="0"/>
              <a:t>Peter </a:t>
            </a:r>
            <a:r>
              <a:rPr lang="en-US" dirty="0" err="1"/>
              <a:t>Linebaugh</a:t>
            </a:r>
            <a:r>
              <a:rPr lang="en-US" dirty="0"/>
              <a:t> argues that although highwaymen posed no overt challenge to social orthodoxy – they aspired to be known as ‘Gentlemen of the Road’ – they were often seen as anti-hero role models by the unruly working classes. He concludes that they were executed not only for their criminal acts, but in order to stamp out the threat of insubordinacy.1 (This paraphrase of the passage is acceptable as the wording and structure demonstrate the reader’s interpretation of the passage and do not follow the original too closely. The source of the ideas under discussion has been properly attributed in both textual and footnote references.)</a:t>
            </a:r>
            <a:endParaRPr lang="en-US" dirty="0" smtClean="0"/>
          </a:p>
          <a:p>
            <a:endParaRPr lang="en-US" dirty="0"/>
          </a:p>
          <a:p>
            <a:endParaRPr lang="cs-CZ" dirty="0"/>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89920"/>
          </a:xfrm>
        </p:spPr>
        <p:txBody>
          <a:bodyPr>
            <a:normAutofit/>
          </a:bodyPr>
          <a:lstStyle/>
          <a:p>
            <a:r>
              <a:rPr lang="en-US" dirty="0"/>
              <a:t>Peter </a:t>
            </a:r>
            <a:r>
              <a:rPr lang="en-US" dirty="0" err="1"/>
              <a:t>Linebaugh</a:t>
            </a:r>
            <a:r>
              <a:rPr lang="en-US" dirty="0"/>
              <a:t> argues that highwaymen represented a powerful challenge to the mores of capitalist society and inspired the rebelliousness of London’s working class.1 (This is a brief summary of the argument with appropriate attribution.) </a:t>
            </a:r>
            <a:endParaRPr lang="en-US" dirty="0" smtClean="0"/>
          </a:p>
          <a:p>
            <a:r>
              <a:rPr lang="en-US" dirty="0"/>
              <a:t>1 </a:t>
            </a:r>
            <a:r>
              <a:rPr lang="en-US" dirty="0" err="1"/>
              <a:t>Linebaugh</a:t>
            </a:r>
            <a:r>
              <a:rPr lang="en-US" dirty="0"/>
              <a:t>, P., The London Hanged: Crime and Civil Society in the Eighteenth Century (London, 1991), p. 213.</a:t>
            </a:r>
            <a:endParaRPr lang="en-US" dirty="0" smtClean="0"/>
          </a:p>
          <a:p>
            <a:endParaRPr lang="cs-CZ" dirty="0"/>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4572617"/>
            <a:ext cx="6400800" cy="1752600"/>
          </a:xfrm>
        </p:spPr>
        <p:txBody>
          <a:bodyPr>
            <a:normAutofit fontScale="85000" lnSpcReduction="20000"/>
          </a:bodyPr>
          <a:lstStyle/>
          <a:p>
            <a:pPr marL="285750" indent="-285750">
              <a:buFont typeface="Arial" panose="020B0604020202020204" pitchFamily="34" charset="0"/>
              <a:buChar char="•"/>
            </a:pPr>
            <a:r>
              <a:rPr lang="en-US" dirty="0"/>
              <a:t>use of communication technologies for the intention of harming another </a:t>
            </a:r>
            <a:r>
              <a:rPr lang="en-US" dirty="0" smtClean="0"/>
              <a:t>person</a:t>
            </a:r>
          </a:p>
          <a:p>
            <a:pPr marL="285750" indent="-285750">
              <a:buFont typeface="Arial" panose="020B0604020202020204" pitchFamily="34" charset="0"/>
              <a:buChar char="•"/>
            </a:pPr>
            <a:r>
              <a:rPr lang="en-US" dirty="0"/>
              <a:t>use of internet service and mobile technologies such as web pages and discussion groups as well as instant messaging or </a:t>
            </a:r>
            <a:r>
              <a:rPr lang="en-US" dirty="0">
                <a:hlinkClick r:id="rId2" tooltip="SMS"/>
              </a:rPr>
              <a:t>SMS</a:t>
            </a:r>
            <a:r>
              <a:rPr lang="en-US" dirty="0"/>
              <a:t> text messaging with the intention of harming another person</a:t>
            </a:r>
            <a:endParaRPr lang="cs-CZ" dirty="0"/>
          </a:p>
        </p:txBody>
      </p:sp>
      <p:sp>
        <p:nvSpPr>
          <p:cNvPr id="2" name="Title 1"/>
          <p:cNvSpPr>
            <a:spLocks noGrp="1"/>
          </p:cNvSpPr>
          <p:nvPr>
            <p:ph type="ctrTitle"/>
          </p:nvPr>
        </p:nvSpPr>
        <p:spPr/>
        <p:txBody>
          <a:bodyPr/>
          <a:lstStyle/>
          <a:p>
            <a:r>
              <a:rPr lang="en-US" dirty="0" smtClean="0"/>
              <a:t>Cyber bullying</a:t>
            </a:r>
            <a:endParaRPr lang="cs-CZ" dirty="0"/>
          </a:p>
        </p:txBody>
      </p:sp>
      <p:pic>
        <p:nvPicPr>
          <p:cNvPr id="1026" name="Picture 2" descr="C:\Users\Emil\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2780928"/>
            <a:ext cx="4680520" cy="181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421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4653136"/>
            <a:ext cx="6400800" cy="1752600"/>
          </a:xfrm>
        </p:spPr>
        <p:txBody>
          <a:bodyPr/>
          <a:lstStyle/>
          <a:p>
            <a:pPr marL="285750" indent="-285750">
              <a:buFont typeface="Arial" panose="020B0604020202020204" pitchFamily="34" charset="0"/>
              <a:buChar char="•"/>
            </a:pPr>
            <a:r>
              <a:rPr lang="en-US" dirty="0" smtClean="0"/>
              <a:t>Rejected stalker</a:t>
            </a:r>
          </a:p>
          <a:p>
            <a:pPr marL="285750" indent="-285750">
              <a:buFont typeface="Arial" panose="020B0604020202020204" pitchFamily="34" charset="0"/>
              <a:buChar char="•"/>
            </a:pPr>
            <a:r>
              <a:rPr lang="en-US" dirty="0" smtClean="0"/>
              <a:t>Intimacy seeker</a:t>
            </a:r>
          </a:p>
          <a:p>
            <a:pPr marL="285750" indent="-285750">
              <a:buFont typeface="Arial" panose="020B0604020202020204" pitchFamily="34" charset="0"/>
              <a:buChar char="•"/>
            </a:pPr>
            <a:r>
              <a:rPr lang="en-US" dirty="0" smtClean="0"/>
              <a:t>Resentful stalker</a:t>
            </a:r>
          </a:p>
          <a:p>
            <a:pPr marL="285750" indent="-285750">
              <a:buFont typeface="Arial" panose="020B0604020202020204" pitchFamily="34" charset="0"/>
              <a:buChar char="•"/>
            </a:pPr>
            <a:r>
              <a:rPr lang="en-US" dirty="0" smtClean="0"/>
              <a:t>Others</a:t>
            </a:r>
          </a:p>
          <a:p>
            <a:pPr marL="285750" indent="-285750">
              <a:buFont typeface="Arial" panose="020B0604020202020204" pitchFamily="34" charset="0"/>
              <a:buChar char="•"/>
            </a:pPr>
            <a:endParaRPr lang="cs-CZ" dirty="0"/>
          </a:p>
        </p:txBody>
      </p:sp>
      <p:sp>
        <p:nvSpPr>
          <p:cNvPr id="2" name="Title 1"/>
          <p:cNvSpPr>
            <a:spLocks noGrp="1"/>
          </p:cNvSpPr>
          <p:nvPr>
            <p:ph type="ctrTitle"/>
          </p:nvPr>
        </p:nvSpPr>
        <p:spPr/>
        <p:txBody>
          <a:bodyPr/>
          <a:lstStyle/>
          <a:p>
            <a:r>
              <a:rPr lang="en-US" dirty="0" smtClean="0"/>
              <a:t>Cyber stalking</a:t>
            </a:r>
            <a:endParaRPr lang="cs-CZ" dirty="0"/>
          </a:p>
        </p:txBody>
      </p:sp>
      <p:pic>
        <p:nvPicPr>
          <p:cNvPr id="2050" name="Picture 2" descr="C:\Users\Emil\Desktop\cyberstalk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2670246"/>
            <a:ext cx="3456384" cy="1838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421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Studies on cyber bullying</a:t>
            </a:r>
            <a:endParaRPr lang="cs-CZ" dirty="0"/>
          </a:p>
        </p:txBody>
      </p:sp>
      <p:sp>
        <p:nvSpPr>
          <p:cNvPr id="4" name="TextBox 3"/>
          <p:cNvSpPr txBox="1"/>
          <p:nvPr/>
        </p:nvSpPr>
        <p:spPr>
          <a:xfrm>
            <a:off x="539552" y="2564904"/>
            <a:ext cx="7704856" cy="4247317"/>
          </a:xfrm>
          <a:prstGeom prst="rect">
            <a:avLst/>
          </a:prstGeom>
          <a:noFill/>
        </p:spPr>
        <p:txBody>
          <a:bodyPr wrap="square" rtlCol="0">
            <a:spAutoFit/>
          </a:bodyPr>
          <a:lstStyle/>
          <a:p>
            <a:r>
              <a:rPr lang="en-US" sz="1200" b="1" cap="all" spc="250" dirty="0">
                <a:solidFill>
                  <a:schemeClr val="tx2"/>
                </a:solidFill>
              </a:rPr>
              <a:t>One minor sending cruel or threatening emails, text messages, or instant messages to another minor.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Creating a website to mock someone.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Writing derogatory or inflammatory blog posts about another person.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Making up fake accounts on a social networking site, like Facebook or Twitter</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Posting private or embarrassing photos of someone without asking.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Hacking into someone's email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Rating people in online polls.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Flaming other players in online video games. </a:t>
            </a:r>
            <a:br>
              <a:rPr lang="en-US" sz="1200" b="1" cap="all" spc="250" dirty="0">
                <a:solidFill>
                  <a:schemeClr val="tx2"/>
                </a:solidFill>
              </a:rPr>
            </a:br>
            <a:endParaRPr lang="en-US" sz="1200" b="1" cap="all" spc="250" dirty="0">
              <a:solidFill>
                <a:schemeClr val="tx2"/>
              </a:solidFill>
            </a:endParaRPr>
          </a:p>
          <a:p>
            <a:r>
              <a:rPr lang="en-US" sz="1200" b="1" cap="all" spc="250" dirty="0">
                <a:solidFill>
                  <a:schemeClr val="tx2"/>
                </a:solidFill>
              </a:rPr>
              <a:t>Spreading secrets about people online</a:t>
            </a:r>
          </a:p>
          <a:p>
            <a:endParaRPr lang="cs-CZ" dirty="0"/>
          </a:p>
        </p:txBody>
      </p:sp>
    </p:spTree>
    <p:extLst>
      <p:ext uri="{BB962C8B-B14F-4D97-AF65-F5344CB8AC3E}">
        <p14:creationId xmlns:p14="http://schemas.microsoft.com/office/powerpoint/2010/main" val="955421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561928"/>
          </a:xfrm>
        </p:spPr>
        <p:txBody>
          <a:bodyPr>
            <a:normAutofit fontScale="77500" lnSpcReduction="20000"/>
          </a:bodyPr>
          <a:lstStyle/>
          <a:p>
            <a:r>
              <a:rPr lang="cs-CZ" dirty="0"/>
              <a:t>Threatening emails </a:t>
            </a:r>
            <a:br>
              <a:rPr lang="cs-CZ" dirty="0"/>
            </a:br>
            <a:endParaRPr lang="cs-CZ" dirty="0"/>
          </a:p>
          <a:p>
            <a:r>
              <a:rPr lang="cs-CZ" dirty="0"/>
              <a:t>Obscene emails </a:t>
            </a:r>
            <a:br>
              <a:rPr lang="cs-CZ" dirty="0"/>
            </a:br>
            <a:endParaRPr lang="cs-CZ" dirty="0"/>
          </a:p>
          <a:p>
            <a:r>
              <a:rPr lang="cs-CZ" dirty="0"/>
              <a:t>Sending unsolicited emails </a:t>
            </a:r>
            <a:br>
              <a:rPr lang="cs-CZ" dirty="0"/>
            </a:br>
            <a:endParaRPr lang="cs-CZ" dirty="0"/>
          </a:p>
          <a:p>
            <a:r>
              <a:rPr lang="cs-CZ" dirty="0"/>
              <a:t>Mass email spamming </a:t>
            </a:r>
            <a:br>
              <a:rPr lang="cs-CZ" dirty="0"/>
            </a:br>
            <a:endParaRPr lang="cs-CZ" dirty="0"/>
          </a:p>
          <a:p>
            <a:r>
              <a:rPr lang="cs-CZ" dirty="0"/>
              <a:t>Leaving inappropriate messages on message boards or on blogs. </a:t>
            </a:r>
            <a:br>
              <a:rPr lang="cs-CZ" dirty="0"/>
            </a:br>
            <a:endParaRPr lang="cs-CZ" dirty="0"/>
          </a:p>
          <a:p>
            <a:r>
              <a:rPr lang="cs-CZ" dirty="0"/>
              <a:t>Sending computer viruses </a:t>
            </a:r>
            <a:br>
              <a:rPr lang="cs-CZ" dirty="0"/>
            </a:br>
            <a:endParaRPr lang="cs-CZ" dirty="0"/>
          </a:p>
          <a:p>
            <a:r>
              <a:rPr lang="cs-CZ" dirty="0"/>
              <a:t>Live chat flaming or harassment </a:t>
            </a:r>
            <a:br>
              <a:rPr lang="cs-CZ" dirty="0"/>
            </a:br>
            <a:endParaRPr lang="cs-CZ" dirty="0"/>
          </a:p>
          <a:p>
            <a:r>
              <a:rPr lang="cs-CZ" dirty="0"/>
              <a:t>Tracing another person's computer activity </a:t>
            </a:r>
            <a:br>
              <a:rPr lang="cs-CZ" dirty="0"/>
            </a:br>
            <a:endParaRPr lang="cs-CZ" dirty="0"/>
          </a:p>
          <a:p>
            <a:r>
              <a:rPr lang="cs-CZ" dirty="0"/>
              <a:t>Electronic identity theft </a:t>
            </a:r>
          </a:p>
          <a:p>
            <a:endParaRPr lang="cs-CZ" dirty="0"/>
          </a:p>
        </p:txBody>
      </p:sp>
      <p:sp>
        <p:nvSpPr>
          <p:cNvPr id="2" name="Title 1"/>
          <p:cNvSpPr>
            <a:spLocks noGrp="1"/>
          </p:cNvSpPr>
          <p:nvPr>
            <p:ph type="ctrTitle"/>
          </p:nvPr>
        </p:nvSpPr>
        <p:spPr/>
        <p:txBody>
          <a:bodyPr/>
          <a:lstStyle/>
          <a:p>
            <a:r>
              <a:rPr lang="en-US" dirty="0" smtClean="0"/>
              <a:t>Case Studies on Cyber Stalking</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Q&amp;A</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708920"/>
            <a:ext cx="6400800" cy="3384376"/>
          </a:xfrm>
        </p:spPr>
        <p:txBody>
          <a:bodyPr>
            <a:normAutofit fontScale="92500" lnSpcReduction="20000"/>
          </a:bodyPr>
          <a:lstStyle/>
          <a:p>
            <a:pPr algn="l"/>
            <a:r>
              <a:rPr lang="en-US" dirty="0" smtClean="0"/>
              <a:t>Definitions:</a:t>
            </a:r>
          </a:p>
          <a:p>
            <a:pPr algn="l"/>
            <a:endParaRPr lang="en-US" dirty="0" smtClean="0"/>
          </a:p>
          <a:p>
            <a:r>
              <a:rPr lang="en-US" i="1" dirty="0" smtClean="0"/>
              <a:t>“Plagiarism </a:t>
            </a:r>
            <a:r>
              <a:rPr lang="en-US" i="1" dirty="0"/>
              <a:t>is presenting someone else’s work or ideas as your own, with or without their consent, by incorporating it into your work without full acknowledgement. All published and unpublished material, whether in manuscript, printed or electronic form, is covered under this definition. Plagiarism may be intentional or reckless, or unintentional. Under the regulations for examinations, intentional or reckless plagiarism is a disciplinary </a:t>
            </a:r>
            <a:r>
              <a:rPr lang="en-US" i="1" dirty="0" smtClean="0"/>
              <a:t>offence”(</a:t>
            </a:r>
            <a:r>
              <a:rPr lang="en-US" dirty="0" smtClean="0"/>
              <a:t>Oxford, 2015)</a:t>
            </a:r>
            <a:endParaRPr lang="cs-CZ" dirty="0"/>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89920"/>
          </a:xfrm>
        </p:spPr>
        <p:txBody>
          <a:bodyPr>
            <a:normAutofit/>
          </a:bodyPr>
          <a:lstStyle/>
          <a:p>
            <a:pPr marL="285750" indent="-285750" algn="just">
              <a:buFont typeface="Arial" panose="020B0604020202020204" pitchFamily="34" charset="0"/>
              <a:buChar char="•"/>
            </a:pPr>
            <a:r>
              <a:rPr lang="cs-CZ" dirty="0"/>
              <a:t>breach of </a:t>
            </a:r>
            <a:r>
              <a:rPr lang="cs-CZ" dirty="0" smtClean="0"/>
              <a:t>integrity</a:t>
            </a: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cs-CZ" dirty="0"/>
              <a:t>principle of intellectual honesty </a:t>
            </a:r>
            <a:endParaRPr lang="en-US" dirty="0" smtClean="0"/>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unethical and can have serious consequences for your future </a:t>
            </a:r>
            <a:r>
              <a:rPr lang="en-US" dirty="0" smtClean="0"/>
              <a:t>career</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Represents your organization</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Others???</a:t>
            </a:r>
            <a:endParaRPr lang="cs-CZ" dirty="0"/>
          </a:p>
        </p:txBody>
      </p:sp>
      <p:sp>
        <p:nvSpPr>
          <p:cNvPr id="2" name="Title 1"/>
          <p:cNvSpPr>
            <a:spLocks noGrp="1"/>
          </p:cNvSpPr>
          <p:nvPr>
            <p:ph type="ctrTitle"/>
          </p:nvPr>
        </p:nvSpPr>
        <p:spPr/>
        <p:txBody>
          <a:bodyPr/>
          <a:lstStyle/>
          <a:p>
            <a:r>
              <a:rPr lang="en-US" dirty="0" smtClean="0"/>
              <a:t>Why does Plagiarism matter?</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417912"/>
          </a:xfrm>
        </p:spPr>
        <p:txBody>
          <a:bodyPr>
            <a:normAutofit lnSpcReduction="10000"/>
          </a:bodyPr>
          <a:lstStyle/>
          <a:p>
            <a:pPr marL="285750" indent="-285750" algn="l">
              <a:buFont typeface="Arial" panose="020B0604020202020204" pitchFamily="34" charset="0"/>
              <a:buChar char="•"/>
            </a:pPr>
            <a:r>
              <a:rPr lang="en-US" dirty="0" smtClean="0"/>
              <a:t>To state our own mind</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smtClean="0"/>
              <a:t>Not to reproduce somebody else thought or mind</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smtClean="0"/>
              <a:t>To learn how to develop our own voice</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smtClean="0"/>
              <a:t>To learn how to be independent in our own state-of-art</a:t>
            </a:r>
          </a:p>
          <a:p>
            <a:pPr marL="285750" indent="-285750" algn="l">
              <a:buFont typeface="Arial" panose="020B0604020202020204" pitchFamily="34" charset="0"/>
              <a:buChar char="•"/>
            </a:pPr>
            <a:endParaRPr lang="en-US" dirty="0"/>
          </a:p>
          <a:p>
            <a:pPr marL="285750" indent="-285750" algn="l">
              <a:buFont typeface="Arial" panose="020B0604020202020204" pitchFamily="34" charset="0"/>
              <a:buChar char="•"/>
            </a:pPr>
            <a:r>
              <a:rPr lang="en-US" dirty="0" smtClean="0"/>
              <a:t>To build up credibility and authority</a:t>
            </a:r>
            <a:endParaRPr lang="cs-CZ" dirty="0"/>
          </a:p>
        </p:txBody>
      </p:sp>
      <p:sp>
        <p:nvSpPr>
          <p:cNvPr id="2" name="Title 1"/>
          <p:cNvSpPr>
            <a:spLocks noGrp="1"/>
          </p:cNvSpPr>
          <p:nvPr>
            <p:ph type="ctrTitle"/>
          </p:nvPr>
        </p:nvSpPr>
        <p:spPr/>
        <p:txBody>
          <a:bodyPr>
            <a:normAutofit/>
          </a:bodyPr>
          <a:lstStyle/>
          <a:p>
            <a:r>
              <a:rPr lang="en-US" dirty="0" smtClean="0"/>
              <a:t>Why we should avoid 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697832"/>
          </a:xfrm>
        </p:spPr>
        <p:txBody>
          <a:bodyPr>
            <a:normAutofit/>
          </a:bodyPr>
          <a:lstStyle/>
          <a:p>
            <a:pPr marL="285750" indent="-285750" algn="just">
              <a:buFont typeface="Arial" panose="020B0604020202020204" pitchFamily="34" charset="0"/>
              <a:buChar char="•"/>
            </a:pPr>
            <a:r>
              <a:rPr lang="en-US" dirty="0" err="1" smtClean="0"/>
              <a:t>WArning</a:t>
            </a:r>
            <a:endParaRPr lang="en-US" dirty="0" smtClean="0"/>
          </a:p>
          <a:p>
            <a:pPr marL="285750" indent="-285750" algn="just">
              <a:buFont typeface="Arial" panose="020B0604020202020204" pitchFamily="34" charset="0"/>
              <a:buChar char="•"/>
            </a:pPr>
            <a:r>
              <a:rPr lang="en-US" dirty="0" smtClean="0"/>
              <a:t>Terminating</a:t>
            </a:r>
          </a:p>
          <a:p>
            <a:pPr marL="285750" indent="-285750" algn="just">
              <a:buFont typeface="Arial" panose="020B0604020202020204" pitchFamily="34" charset="0"/>
              <a:buChar char="•"/>
            </a:pPr>
            <a:r>
              <a:rPr lang="en-US" dirty="0" err="1" smtClean="0"/>
              <a:t>Penaltizing</a:t>
            </a:r>
            <a:endParaRPr lang="en-US" dirty="0" smtClean="0"/>
          </a:p>
          <a:p>
            <a:pPr marL="285750" indent="-285750" algn="just">
              <a:buFont typeface="Arial" panose="020B0604020202020204" pitchFamily="34" charset="0"/>
              <a:buChar char="•"/>
            </a:pPr>
            <a:r>
              <a:rPr lang="en-US" dirty="0" smtClean="0"/>
              <a:t>Other disciplinary steps taken</a:t>
            </a:r>
          </a:p>
          <a:p>
            <a:pPr marL="285750" indent="-285750" algn="just">
              <a:buFont typeface="Arial" panose="020B0604020202020204" pitchFamily="34" charset="0"/>
              <a:buChar char="•"/>
            </a:pPr>
            <a:r>
              <a:rPr lang="en-US" dirty="0" smtClean="0"/>
              <a:t>Expulsion </a:t>
            </a:r>
          </a:p>
          <a:p>
            <a:pPr marL="285750" indent="-285750" algn="just">
              <a:buFont typeface="Arial" panose="020B0604020202020204" pitchFamily="34" charset="0"/>
              <a:buChar char="•"/>
            </a:pPr>
            <a:r>
              <a:rPr lang="en-US" dirty="0" smtClean="0"/>
              <a:t>others</a:t>
            </a:r>
            <a:endParaRPr lang="cs-CZ" dirty="0"/>
          </a:p>
        </p:txBody>
      </p:sp>
      <p:sp>
        <p:nvSpPr>
          <p:cNvPr id="2" name="Title 1"/>
          <p:cNvSpPr>
            <a:spLocks noGrp="1"/>
          </p:cNvSpPr>
          <p:nvPr>
            <p:ph type="ctrTitle"/>
          </p:nvPr>
        </p:nvSpPr>
        <p:spPr/>
        <p:txBody>
          <a:bodyPr/>
          <a:lstStyle/>
          <a:p>
            <a:r>
              <a:rPr lang="en-US" dirty="0" smtClean="0"/>
              <a:t>Sanctions against 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pPr marL="285750" indent="-285750" algn="just">
              <a:buFont typeface="Arial" panose="020B0604020202020204" pitchFamily="34" charset="0"/>
              <a:buChar char="•"/>
            </a:pPr>
            <a:r>
              <a:rPr lang="en-US" dirty="0" smtClean="0"/>
              <a:t>Handbooks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Guidelines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Responsibilities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smtClean="0"/>
              <a:t>others</a:t>
            </a:r>
            <a:endParaRPr lang="cs-CZ" dirty="0"/>
          </a:p>
        </p:txBody>
      </p:sp>
      <p:sp>
        <p:nvSpPr>
          <p:cNvPr id="2" name="Title 1"/>
          <p:cNvSpPr>
            <a:spLocks noGrp="1"/>
          </p:cNvSpPr>
          <p:nvPr>
            <p:ph type="ctrTitle"/>
          </p:nvPr>
        </p:nvSpPr>
        <p:spPr/>
        <p:txBody>
          <a:bodyPr/>
          <a:lstStyle/>
          <a:p>
            <a:r>
              <a:rPr lang="en-US" dirty="0" smtClean="0"/>
              <a:t>Unintentional 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64904"/>
            <a:ext cx="6400800" cy="3816424"/>
          </a:xfrm>
        </p:spPr>
        <p:txBody>
          <a:bodyPr>
            <a:normAutofit fontScale="77500" lnSpcReduction="20000"/>
          </a:bodyPr>
          <a:lstStyle/>
          <a:p>
            <a:pPr algn="just"/>
            <a:r>
              <a:rPr lang="en-US" dirty="0"/>
              <a:t>Source text</a:t>
            </a:r>
          </a:p>
          <a:p>
            <a:r>
              <a:rPr lang="en-US" dirty="0"/>
              <a:t>From a class perspective this put them [highwaymen] in an ambivalent position. In aspiring to that proud, if temporary, status of ‘Gentleman of the Road’, they did not question the </a:t>
            </a:r>
            <a:r>
              <a:rPr lang="en-US" dirty="0" err="1"/>
              <a:t>inegalitarian</a:t>
            </a:r>
            <a:r>
              <a:rPr lang="en-US" dirty="0"/>
              <a:t> hierarchy of their society. Yet their boldness of act and deed, in putting them outside the law as rebellious fugitives, revivified the ‘animal spirits’ of capitalism and became an essential part of the oppositional culture of working-class London, a serious obstacle to the formation of a tractable, obedient </a:t>
            </a:r>
            <a:r>
              <a:rPr lang="en-US" dirty="0" err="1"/>
              <a:t>labour</a:t>
            </a:r>
            <a:r>
              <a:rPr lang="en-US" dirty="0"/>
              <a:t> force. Therefore, it was not enough to hang them – the values they espoused or represented had to be challenged.</a:t>
            </a:r>
          </a:p>
          <a:p>
            <a:r>
              <a:rPr lang="en-US" dirty="0"/>
              <a:t>(</a:t>
            </a:r>
            <a:r>
              <a:rPr lang="en-US" dirty="0" err="1"/>
              <a:t>Linebaugh</a:t>
            </a:r>
            <a:r>
              <a:rPr lang="en-US" dirty="0"/>
              <a:t>, P., The London Hanged: Crime and Civil Society in the Eighteenth Century (London, 1991), p. 213. [You should give the reference in full the first time you use it in a footnote; thereafter it is acceptable to use an abbreviated version, e.g. </a:t>
            </a:r>
            <a:r>
              <a:rPr lang="en-US" dirty="0" err="1"/>
              <a:t>Linebaugh</a:t>
            </a:r>
            <a:r>
              <a:rPr lang="en-US" dirty="0"/>
              <a:t>, The London Hanged, p. 213.]</a:t>
            </a:r>
            <a:endParaRPr lang="en-US" dirty="0">
              <a:effectLst/>
            </a:endParaRPr>
          </a:p>
        </p:txBody>
      </p:sp>
      <p:sp>
        <p:nvSpPr>
          <p:cNvPr id="2" name="Title 1"/>
          <p:cNvSpPr>
            <a:spLocks noGrp="1"/>
          </p:cNvSpPr>
          <p:nvPr>
            <p:ph type="ctrTitle"/>
          </p:nvPr>
        </p:nvSpPr>
        <p:spPr/>
        <p:txBody>
          <a:bodyPr/>
          <a:lstStyle/>
          <a:p>
            <a:r>
              <a:rPr lang="en-US" dirty="0" smtClean="0"/>
              <a:t>Examples of 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633936"/>
          </a:xfrm>
        </p:spPr>
        <p:txBody>
          <a:bodyPr>
            <a:normAutofit fontScale="92500" lnSpcReduction="20000"/>
          </a:bodyPr>
          <a:lstStyle/>
          <a:p>
            <a:pPr algn="just"/>
            <a:r>
              <a:rPr lang="en-US" dirty="0" err="1" smtClean="0"/>
              <a:t>Plagiarised</a:t>
            </a:r>
            <a:r>
              <a:rPr lang="en-US" dirty="0" smtClean="0"/>
              <a:t>:</a:t>
            </a:r>
            <a:endParaRPr lang="en-US" dirty="0"/>
          </a:p>
          <a:p>
            <a:r>
              <a:rPr lang="en-US" dirty="0"/>
              <a:t>Although they did not question the </a:t>
            </a:r>
            <a:r>
              <a:rPr lang="en-US" dirty="0" err="1"/>
              <a:t>inegalitarian</a:t>
            </a:r>
            <a:r>
              <a:rPr lang="en-US" dirty="0"/>
              <a:t> hierarchy of their society, highwaymen exercised a powerful attraction for the working classes. Some historians believe that this hindered the development of a submissive workforce. (This is a mixture of verbatim copying and acceptable paraphrase. Although only one phrase has been copied from the source, this would still count as plagiarism. The idea expressed in the first sentence has not been attributed at all, and the reference to ‘some historians’ in the second is insufficient. The writer should use clear referencing to acknowledge all ideas taken from other people’s work.)</a:t>
            </a:r>
            <a:endParaRPr lang="en-US" dirty="0">
              <a:effectLst/>
            </a:endParaRPr>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561928"/>
          </a:xfrm>
        </p:spPr>
        <p:txBody>
          <a:bodyPr>
            <a:normAutofit fontScale="92500" lnSpcReduction="10000"/>
          </a:bodyPr>
          <a:lstStyle/>
          <a:p>
            <a:pPr algn="l"/>
            <a:r>
              <a:rPr lang="en-US" dirty="0" err="1"/>
              <a:t>Plagiarised</a:t>
            </a:r>
            <a:r>
              <a:rPr lang="en-US" dirty="0" smtClean="0"/>
              <a:t>:</a:t>
            </a:r>
          </a:p>
          <a:p>
            <a:r>
              <a:rPr lang="en-US" dirty="0" smtClean="0"/>
              <a:t>Although </a:t>
            </a:r>
            <a:r>
              <a:rPr lang="en-US" dirty="0"/>
              <a:t>they did not question the </a:t>
            </a:r>
            <a:r>
              <a:rPr lang="en-US" dirty="0" err="1"/>
              <a:t>inegalitarian</a:t>
            </a:r>
            <a:r>
              <a:rPr lang="en-US" dirty="0"/>
              <a:t> hierarchy of their society, highwaymen ‘became an essential part of the oppositional culture of working-class London [and] a serious obstacle to the formation of a tractable, obedient </a:t>
            </a:r>
            <a:r>
              <a:rPr lang="en-US" dirty="0" err="1"/>
              <a:t>labour</a:t>
            </a:r>
            <a:r>
              <a:rPr lang="en-US" dirty="0"/>
              <a:t> force’.1 (This contains a mixture of attributed and unattributed quotation, which suggests to the reader that the first line is original to this writer. All quoted material must be enclosed in quotation marks and adequately referenced.)</a:t>
            </a:r>
            <a:endParaRPr lang="cs-CZ" dirty="0"/>
          </a:p>
        </p:txBody>
      </p:sp>
      <p:sp>
        <p:nvSpPr>
          <p:cNvPr id="2" name="Title 1"/>
          <p:cNvSpPr>
            <a:spLocks noGrp="1"/>
          </p:cNvSpPr>
          <p:nvPr>
            <p:ph type="ctrTitle"/>
          </p:nvPr>
        </p:nvSpPr>
        <p:spPr/>
        <p:txBody>
          <a:bodyPr/>
          <a:lstStyle/>
          <a:p>
            <a:r>
              <a:rPr lang="en-US" dirty="0" smtClean="0"/>
              <a:t>Plagiarism</a:t>
            </a:r>
            <a:endParaRPr lang="cs-CZ" dirty="0"/>
          </a:p>
        </p:txBody>
      </p:sp>
    </p:spTree>
    <p:extLst>
      <p:ext uri="{BB962C8B-B14F-4D97-AF65-F5344CB8AC3E}">
        <p14:creationId xmlns:p14="http://schemas.microsoft.com/office/powerpoint/2010/main" val="9554213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93</TotalTime>
  <Words>821</Words>
  <Application>Microsoft Office PowerPoint</Application>
  <PresentationFormat>Předvádění na obrazovce (4:3)</PresentationFormat>
  <Paragraphs>89</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Georgia</vt:lpstr>
      <vt:lpstr>Wingdings</vt:lpstr>
      <vt:lpstr>Wingdings 2</vt:lpstr>
      <vt:lpstr>Civic</vt:lpstr>
      <vt:lpstr>Plagiarism</vt:lpstr>
      <vt:lpstr>Plagiarism</vt:lpstr>
      <vt:lpstr>Why does Plagiarism matter?</vt:lpstr>
      <vt:lpstr>Why we should avoid Plagiarism?</vt:lpstr>
      <vt:lpstr>Sanctions against Plagiarism</vt:lpstr>
      <vt:lpstr>Unintentional Plagiarism</vt:lpstr>
      <vt:lpstr>Examples of Plagiarism</vt:lpstr>
      <vt:lpstr>Plagiarism</vt:lpstr>
      <vt:lpstr>Plagiarism</vt:lpstr>
      <vt:lpstr>Plagiarism</vt:lpstr>
      <vt:lpstr>Plagiarism</vt:lpstr>
      <vt:lpstr>Cyber bullying</vt:lpstr>
      <vt:lpstr>Cyber stalking</vt:lpstr>
      <vt:lpstr>Case Studies on cyber bullying</vt:lpstr>
      <vt:lpstr>Case Studies on Cyber Stalking</vt:lpstr>
      <vt:lpstr>Q&amp;A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Plagiarism</dc:title>
  <dc:creator>Emil Velinov</dc:creator>
  <cp:lastModifiedBy>Emil Velinov</cp:lastModifiedBy>
  <cp:revision>10</cp:revision>
  <dcterms:created xsi:type="dcterms:W3CDTF">2015-07-15T16:51:00Z</dcterms:created>
  <dcterms:modified xsi:type="dcterms:W3CDTF">2016-02-29T23:55:54Z</dcterms:modified>
</cp:coreProperties>
</file>